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Lora" pitchFamily="2" charset="0"/>
      <p:regular r:id="rId16"/>
    </p:embeddedFont>
    <p:embeddedFont>
      <p:font typeface="Source Sans Pro" panose="020B0503030403020204" pitchFamily="34" charset="0"/>
      <p:regular r:id="rId1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914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3" y="565987"/>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98AC7"/>
                </a:solidFill>
                <a:latin typeface="Lora" pitchFamily="34" charset="0"/>
                <a:ea typeface="Lora" pitchFamily="34" charset="-122"/>
                <a:cs typeface="Lora" pitchFamily="34" charset="-120"/>
              </a:rPr>
              <a:t>Shadow </a:t>
            </a:r>
            <a:r>
              <a:rPr lang="en-US" sz="6100" dirty="0" err="1">
                <a:solidFill>
                  <a:srgbClr val="F98AC7"/>
                </a:solidFill>
                <a:latin typeface="Lora" pitchFamily="34" charset="0"/>
                <a:ea typeface="Lora" pitchFamily="34" charset="-122"/>
                <a:cs typeface="Lora" pitchFamily="34" charset="-120"/>
              </a:rPr>
              <a:t>Adventerers</a:t>
            </a:r>
            <a:r>
              <a:rPr lang="en-US" sz="6100" dirty="0">
                <a:solidFill>
                  <a:srgbClr val="F98AC7"/>
                </a:solidFill>
                <a:latin typeface="Lora" pitchFamily="34" charset="0"/>
                <a:ea typeface="Lora" pitchFamily="34" charset="-122"/>
                <a:cs typeface="Lora" pitchFamily="34" charset="-120"/>
              </a:rPr>
              <a:t>: L'ultime défi de combat</a:t>
            </a:r>
            <a:endParaRPr lang="en-US" sz="6100" dirty="0"/>
          </a:p>
        </p:txBody>
      </p:sp>
      <p:sp>
        <p:nvSpPr>
          <p:cNvPr id="4" name="Text 1"/>
          <p:cNvSpPr/>
          <p:nvPr/>
        </p:nvSpPr>
        <p:spPr>
          <a:xfrm>
            <a:off x="837724" y="4985504"/>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Plongez dans un univers sombre et mystérieux où trois héros légendaires se dressent pour rétablir l'équilibre. Choisissez votre personnage préféré parmi le Guerrier, le Voleur ou le Mage, et affrontez d'autres joueurs dans des combats épiques.</a:t>
            </a:r>
            <a:endParaRPr lang="en-US" sz="18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2343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Contexte du jeu</a:t>
            </a:r>
            <a:endParaRPr lang="en-US" sz="4400" dirty="0"/>
          </a:p>
        </p:txBody>
      </p:sp>
      <p:sp>
        <p:nvSpPr>
          <p:cNvPr id="4" name="Shape 1"/>
          <p:cNvSpPr/>
          <p:nvPr/>
        </p:nvSpPr>
        <p:spPr>
          <a:xfrm>
            <a:off x="837724" y="2786420"/>
            <a:ext cx="3614618" cy="2123242"/>
          </a:xfrm>
          <a:prstGeom prst="roundRect">
            <a:avLst>
              <a:gd name="adj" fmla="val 1691"/>
            </a:avLst>
          </a:prstGeom>
          <a:solidFill>
            <a:srgbClr val="444752"/>
          </a:solidFill>
          <a:ln/>
        </p:spPr>
      </p:sp>
      <p:sp>
        <p:nvSpPr>
          <p:cNvPr id="5" name="Text 2"/>
          <p:cNvSpPr/>
          <p:nvPr/>
        </p:nvSpPr>
        <p:spPr>
          <a:xfrm>
            <a:off x="1077039" y="302573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Objectif</a:t>
            </a:r>
            <a:endParaRPr lang="en-US" sz="2200" dirty="0"/>
          </a:p>
        </p:txBody>
      </p:sp>
      <p:sp>
        <p:nvSpPr>
          <p:cNvPr id="6" name="Text 3"/>
          <p:cNvSpPr/>
          <p:nvPr/>
        </p:nvSpPr>
        <p:spPr>
          <a:xfrm>
            <a:off x="1077039" y="3521273"/>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Vaincre vos adversaires en combinant stratégie et compétences uniques.</a:t>
            </a:r>
            <a:endParaRPr lang="en-US" sz="1850" dirty="0"/>
          </a:p>
        </p:txBody>
      </p:sp>
      <p:sp>
        <p:nvSpPr>
          <p:cNvPr id="7" name="Shape 4"/>
          <p:cNvSpPr/>
          <p:nvPr/>
        </p:nvSpPr>
        <p:spPr>
          <a:xfrm>
            <a:off x="4691658" y="2786420"/>
            <a:ext cx="3614618" cy="2123242"/>
          </a:xfrm>
          <a:prstGeom prst="roundRect">
            <a:avLst>
              <a:gd name="adj" fmla="val 1691"/>
            </a:avLst>
          </a:prstGeom>
          <a:solidFill>
            <a:srgbClr val="444752"/>
          </a:solidFill>
          <a:ln/>
        </p:spPr>
      </p:sp>
      <p:sp>
        <p:nvSpPr>
          <p:cNvPr id="8" name="Text 5"/>
          <p:cNvSpPr/>
          <p:nvPr/>
        </p:nvSpPr>
        <p:spPr>
          <a:xfrm>
            <a:off x="4930973" y="302573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Enjeu</a:t>
            </a:r>
            <a:endParaRPr lang="en-US" sz="2200" dirty="0"/>
          </a:p>
        </p:txBody>
      </p:sp>
      <p:sp>
        <p:nvSpPr>
          <p:cNvPr id="9" name="Text 6"/>
          <p:cNvSpPr/>
          <p:nvPr/>
        </p:nvSpPr>
        <p:spPr>
          <a:xfrm>
            <a:off x="4930973" y="3521273"/>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Rétablir l'équilibre dans un univers plongé dans les ténèbres.</a:t>
            </a:r>
            <a:endParaRPr lang="en-US" sz="1850" dirty="0"/>
          </a:p>
        </p:txBody>
      </p:sp>
      <p:sp>
        <p:nvSpPr>
          <p:cNvPr id="10" name="Shape 7"/>
          <p:cNvSpPr/>
          <p:nvPr/>
        </p:nvSpPr>
        <p:spPr>
          <a:xfrm>
            <a:off x="837724" y="5148977"/>
            <a:ext cx="7468553" cy="1357193"/>
          </a:xfrm>
          <a:prstGeom prst="roundRect">
            <a:avLst>
              <a:gd name="adj" fmla="val 2646"/>
            </a:avLst>
          </a:prstGeom>
          <a:solidFill>
            <a:srgbClr val="444752"/>
          </a:solidFill>
          <a:ln/>
        </p:spPr>
      </p:sp>
      <p:sp>
        <p:nvSpPr>
          <p:cNvPr id="11" name="Text 8"/>
          <p:cNvSpPr/>
          <p:nvPr/>
        </p:nvSpPr>
        <p:spPr>
          <a:xfrm>
            <a:off x="1077039" y="53882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Personnages</a:t>
            </a:r>
            <a:endParaRPr lang="en-US" sz="2200" dirty="0"/>
          </a:p>
        </p:txBody>
      </p:sp>
      <p:sp>
        <p:nvSpPr>
          <p:cNvPr id="12" name="Text 9"/>
          <p:cNvSpPr/>
          <p:nvPr/>
        </p:nvSpPr>
        <p:spPr>
          <a:xfrm>
            <a:off x="1077039" y="5883831"/>
            <a:ext cx="6989921"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Guerrier, Voleur et Mage, chacun avec ses propres atouts.</a:t>
            </a:r>
            <a:endParaRPr lang="en-US" sz="18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677239"/>
            <a:ext cx="6114931"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Trois héros légendaires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Guerrier</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100 points de vie, spécialisé dans les attaques puissantes et la défense.</a:t>
            </a:r>
            <a:endParaRPr lang="en-US" sz="1850" dirty="0"/>
          </a:p>
        </p:txBody>
      </p:sp>
      <p:sp>
        <p:nvSpPr>
          <p:cNvPr id="5" name="Text 3"/>
          <p:cNvSpPr/>
          <p:nvPr/>
        </p:nvSpPr>
        <p:spPr>
          <a:xfrm>
            <a:off x="5357813"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Voleur</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70 points de vie, maître de l'agilité et des attaques furtives.</a:t>
            </a:r>
            <a:endParaRPr lang="en-US" sz="1850" dirty="0"/>
          </a:p>
        </p:txBody>
      </p:sp>
      <p:sp>
        <p:nvSpPr>
          <p:cNvPr id="7" name="Text 5"/>
          <p:cNvSpPr/>
          <p:nvPr/>
        </p:nvSpPr>
        <p:spPr>
          <a:xfrm>
            <a:off x="9877901"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Mage</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80 points de vie, expert dans la magie et les pouvoirs offensifs.</a:t>
            </a:r>
            <a:endParaRPr lang="en-US" sz="185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3"/>
          </a:xfrm>
          <a:prstGeom prst="rect">
            <a:avLst/>
          </a:prstGeom>
        </p:spPr>
      </p:pic>
      <p:sp>
        <p:nvSpPr>
          <p:cNvPr id="3" name="Text 0"/>
          <p:cNvSpPr/>
          <p:nvPr/>
        </p:nvSpPr>
        <p:spPr>
          <a:xfrm>
            <a:off x="821055" y="645081"/>
            <a:ext cx="7501890" cy="1379934"/>
          </a:xfrm>
          <a:prstGeom prst="rect">
            <a:avLst/>
          </a:prstGeom>
          <a:noFill/>
          <a:ln/>
        </p:spPr>
        <p:txBody>
          <a:bodyPr wrap="square" lIns="0" tIns="0" rIns="0" bIns="0" rtlCol="0" anchor="t"/>
          <a:lstStyle/>
          <a:p>
            <a:pPr marL="0" indent="0">
              <a:lnSpc>
                <a:spcPts val="5400"/>
              </a:lnSpc>
              <a:buNone/>
            </a:pPr>
            <a:r>
              <a:rPr lang="en-US" sz="4300" dirty="0">
                <a:solidFill>
                  <a:srgbClr val="F98AC7"/>
                </a:solidFill>
                <a:latin typeface="Lora" pitchFamily="34" charset="0"/>
                <a:ea typeface="Lora" pitchFamily="34" charset="-122"/>
                <a:cs typeface="Lora" pitchFamily="34" charset="-120"/>
              </a:rPr>
              <a:t>Compétences des personnages</a:t>
            </a:r>
            <a:endParaRPr lang="en-US" sz="4300" dirty="0"/>
          </a:p>
        </p:txBody>
      </p:sp>
      <p:sp>
        <p:nvSpPr>
          <p:cNvPr id="4" name="Shape 1"/>
          <p:cNvSpPr/>
          <p:nvPr/>
        </p:nvSpPr>
        <p:spPr>
          <a:xfrm>
            <a:off x="1157645" y="2376845"/>
            <a:ext cx="30480" cy="5209818"/>
          </a:xfrm>
          <a:prstGeom prst="roundRect">
            <a:avLst>
              <a:gd name="adj" fmla="val 115454"/>
            </a:avLst>
          </a:prstGeom>
          <a:solidFill>
            <a:srgbClr val="5D606B"/>
          </a:solidFill>
          <a:ln/>
        </p:spPr>
      </p:sp>
      <p:sp>
        <p:nvSpPr>
          <p:cNvPr id="5" name="Shape 2"/>
          <p:cNvSpPr/>
          <p:nvPr/>
        </p:nvSpPr>
        <p:spPr>
          <a:xfrm>
            <a:off x="1406307" y="2889290"/>
            <a:ext cx="821055" cy="30480"/>
          </a:xfrm>
          <a:prstGeom prst="roundRect">
            <a:avLst>
              <a:gd name="adj" fmla="val 115454"/>
            </a:avLst>
          </a:prstGeom>
          <a:solidFill>
            <a:srgbClr val="5D606B"/>
          </a:solidFill>
          <a:ln/>
        </p:spPr>
      </p:sp>
      <p:sp>
        <p:nvSpPr>
          <p:cNvPr id="6" name="Shape 3"/>
          <p:cNvSpPr/>
          <p:nvPr/>
        </p:nvSpPr>
        <p:spPr>
          <a:xfrm>
            <a:off x="908983" y="2640687"/>
            <a:ext cx="527804" cy="527804"/>
          </a:xfrm>
          <a:prstGeom prst="roundRect">
            <a:avLst>
              <a:gd name="adj" fmla="val 6667"/>
            </a:avLst>
          </a:prstGeom>
          <a:solidFill>
            <a:srgbClr val="444752"/>
          </a:solidFill>
          <a:ln/>
        </p:spPr>
      </p:sp>
      <p:sp>
        <p:nvSpPr>
          <p:cNvPr id="7" name="Text 4"/>
          <p:cNvSpPr/>
          <p:nvPr/>
        </p:nvSpPr>
        <p:spPr>
          <a:xfrm>
            <a:off x="1112580" y="2738914"/>
            <a:ext cx="120610" cy="331232"/>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1</a:t>
            </a:r>
            <a:endParaRPr lang="en-US" sz="2600" dirty="0"/>
          </a:p>
        </p:txBody>
      </p:sp>
      <p:sp>
        <p:nvSpPr>
          <p:cNvPr id="8" name="Text 5"/>
          <p:cNvSpPr/>
          <p:nvPr/>
        </p:nvSpPr>
        <p:spPr>
          <a:xfrm>
            <a:off x="2463165" y="2611398"/>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Lora" pitchFamily="34" charset="0"/>
                <a:ea typeface="Lora" pitchFamily="34" charset="-122"/>
                <a:cs typeface="Lora" pitchFamily="34" charset="-120"/>
              </a:rPr>
              <a:t>Niveau 1</a:t>
            </a:r>
            <a:endParaRPr lang="en-US" sz="2150" dirty="0"/>
          </a:p>
        </p:txBody>
      </p:sp>
      <p:sp>
        <p:nvSpPr>
          <p:cNvPr id="9" name="Text 6"/>
          <p:cNvSpPr/>
          <p:nvPr/>
        </p:nvSpPr>
        <p:spPr>
          <a:xfrm>
            <a:off x="2463165" y="3097054"/>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Compétences de base permettant d'attaquer ou de se défendre.</a:t>
            </a:r>
            <a:endParaRPr lang="en-US" sz="1800" dirty="0"/>
          </a:p>
        </p:txBody>
      </p:sp>
      <p:sp>
        <p:nvSpPr>
          <p:cNvPr id="10" name="Shape 7"/>
          <p:cNvSpPr/>
          <p:nvPr/>
        </p:nvSpPr>
        <p:spPr>
          <a:xfrm>
            <a:off x="1406307" y="4829175"/>
            <a:ext cx="821055" cy="30480"/>
          </a:xfrm>
          <a:prstGeom prst="roundRect">
            <a:avLst>
              <a:gd name="adj" fmla="val 115454"/>
            </a:avLst>
          </a:prstGeom>
          <a:solidFill>
            <a:srgbClr val="5D606B"/>
          </a:solidFill>
          <a:ln/>
        </p:spPr>
      </p:sp>
      <p:sp>
        <p:nvSpPr>
          <p:cNvPr id="11" name="Shape 8"/>
          <p:cNvSpPr/>
          <p:nvPr/>
        </p:nvSpPr>
        <p:spPr>
          <a:xfrm>
            <a:off x="908983" y="4580573"/>
            <a:ext cx="527804" cy="527804"/>
          </a:xfrm>
          <a:prstGeom prst="roundRect">
            <a:avLst>
              <a:gd name="adj" fmla="val 6667"/>
            </a:avLst>
          </a:prstGeom>
          <a:solidFill>
            <a:srgbClr val="444752"/>
          </a:solidFill>
          <a:ln/>
        </p:spPr>
      </p:sp>
      <p:sp>
        <p:nvSpPr>
          <p:cNvPr id="12" name="Text 9"/>
          <p:cNvSpPr/>
          <p:nvPr/>
        </p:nvSpPr>
        <p:spPr>
          <a:xfrm>
            <a:off x="1083885" y="4678799"/>
            <a:ext cx="177879" cy="331232"/>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2</a:t>
            </a:r>
            <a:endParaRPr lang="en-US" sz="2600" dirty="0"/>
          </a:p>
        </p:txBody>
      </p:sp>
      <p:sp>
        <p:nvSpPr>
          <p:cNvPr id="13" name="Text 10"/>
          <p:cNvSpPr/>
          <p:nvPr/>
        </p:nvSpPr>
        <p:spPr>
          <a:xfrm>
            <a:off x="2463165" y="4551283"/>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Lora" pitchFamily="34" charset="0"/>
                <a:ea typeface="Lora" pitchFamily="34" charset="-122"/>
                <a:cs typeface="Lora" pitchFamily="34" charset="-120"/>
              </a:rPr>
              <a:t>Niveau 2</a:t>
            </a:r>
            <a:endParaRPr lang="en-US" sz="2150" dirty="0"/>
          </a:p>
        </p:txBody>
      </p:sp>
      <p:sp>
        <p:nvSpPr>
          <p:cNvPr id="14" name="Text 11"/>
          <p:cNvSpPr/>
          <p:nvPr/>
        </p:nvSpPr>
        <p:spPr>
          <a:xfrm>
            <a:off x="2463165" y="5036939"/>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Nouvelles compétences permettant de surprendre les adversaires.</a:t>
            </a:r>
            <a:endParaRPr lang="en-US" sz="1800" dirty="0"/>
          </a:p>
        </p:txBody>
      </p:sp>
      <p:sp>
        <p:nvSpPr>
          <p:cNvPr id="15" name="Shape 12"/>
          <p:cNvSpPr/>
          <p:nvPr/>
        </p:nvSpPr>
        <p:spPr>
          <a:xfrm>
            <a:off x="1406307" y="6769060"/>
            <a:ext cx="821055" cy="30480"/>
          </a:xfrm>
          <a:prstGeom prst="roundRect">
            <a:avLst>
              <a:gd name="adj" fmla="val 115454"/>
            </a:avLst>
          </a:prstGeom>
          <a:solidFill>
            <a:srgbClr val="5D606B"/>
          </a:solidFill>
          <a:ln/>
        </p:spPr>
      </p:sp>
      <p:sp>
        <p:nvSpPr>
          <p:cNvPr id="16" name="Shape 13"/>
          <p:cNvSpPr/>
          <p:nvPr/>
        </p:nvSpPr>
        <p:spPr>
          <a:xfrm>
            <a:off x="908983" y="6520458"/>
            <a:ext cx="527804" cy="527804"/>
          </a:xfrm>
          <a:prstGeom prst="roundRect">
            <a:avLst>
              <a:gd name="adj" fmla="val 6667"/>
            </a:avLst>
          </a:prstGeom>
          <a:solidFill>
            <a:srgbClr val="444752"/>
          </a:solidFill>
          <a:ln/>
        </p:spPr>
      </p:sp>
      <p:sp>
        <p:nvSpPr>
          <p:cNvPr id="17" name="Text 14"/>
          <p:cNvSpPr/>
          <p:nvPr/>
        </p:nvSpPr>
        <p:spPr>
          <a:xfrm>
            <a:off x="1080552" y="6618684"/>
            <a:ext cx="184547" cy="331232"/>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3</a:t>
            </a:r>
            <a:endParaRPr lang="en-US" sz="2600" dirty="0"/>
          </a:p>
        </p:txBody>
      </p:sp>
      <p:sp>
        <p:nvSpPr>
          <p:cNvPr id="18" name="Text 15"/>
          <p:cNvSpPr/>
          <p:nvPr/>
        </p:nvSpPr>
        <p:spPr>
          <a:xfrm>
            <a:off x="2463165" y="6491168"/>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Lora" pitchFamily="34" charset="0"/>
                <a:ea typeface="Lora" pitchFamily="34" charset="-122"/>
                <a:cs typeface="Lora" pitchFamily="34" charset="-120"/>
              </a:rPr>
              <a:t>Niveau 3</a:t>
            </a:r>
            <a:endParaRPr lang="en-US" sz="2150" dirty="0"/>
          </a:p>
        </p:txBody>
      </p:sp>
      <p:sp>
        <p:nvSpPr>
          <p:cNvPr id="19" name="Text 16"/>
          <p:cNvSpPr/>
          <p:nvPr/>
        </p:nvSpPr>
        <p:spPr>
          <a:xfrm>
            <a:off x="2463165" y="6976824"/>
            <a:ext cx="5859780" cy="375285"/>
          </a:xfrm>
          <a:prstGeom prst="rect">
            <a:avLst/>
          </a:prstGeom>
          <a:noFill/>
          <a:ln/>
        </p:spPr>
        <p:txBody>
          <a:bodyPr wrap="none" lIns="0" tIns="0" rIns="0" bIns="0" rtlCol="0" anchor="t"/>
          <a:lstStyle/>
          <a:p>
            <a:pPr marL="0" indent="0" algn="l">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Attaques dévastatrices et puissance ultime.</a:t>
            </a:r>
            <a:endParaRPr lang="en-US" sz="180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06316"/>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Caractéristiques du Guerrier</a:t>
            </a:r>
            <a:endParaRPr lang="en-US" sz="4400" dirty="0"/>
          </a:p>
        </p:txBody>
      </p:sp>
      <p:sp>
        <p:nvSpPr>
          <p:cNvPr id="4" name="Shape 1"/>
          <p:cNvSpPr/>
          <p:nvPr/>
        </p:nvSpPr>
        <p:spPr>
          <a:xfrm>
            <a:off x="6324124" y="3042523"/>
            <a:ext cx="538520" cy="538520"/>
          </a:xfrm>
          <a:prstGeom prst="roundRect">
            <a:avLst>
              <a:gd name="adj" fmla="val 6668"/>
            </a:avLst>
          </a:prstGeom>
          <a:solidFill>
            <a:srgbClr val="444752"/>
          </a:solidFill>
          <a:ln/>
        </p:spPr>
      </p:sp>
      <p:sp>
        <p:nvSpPr>
          <p:cNvPr id="5" name="Text 2"/>
          <p:cNvSpPr/>
          <p:nvPr/>
        </p:nvSpPr>
        <p:spPr>
          <a:xfrm>
            <a:off x="6531769" y="3142774"/>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304252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Coup de rage</a:t>
            </a:r>
            <a:endParaRPr lang="en-US" sz="2200" dirty="0"/>
          </a:p>
        </p:txBody>
      </p:sp>
      <p:sp>
        <p:nvSpPr>
          <p:cNvPr id="7" name="Text 4"/>
          <p:cNvSpPr/>
          <p:nvPr/>
        </p:nvSpPr>
        <p:spPr>
          <a:xfrm>
            <a:off x="7101959" y="3538061"/>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20 dégâts, repousse l'ennemi. Efficace après une parade.</a:t>
            </a:r>
            <a:endParaRPr lang="en-US" sz="1850" dirty="0"/>
          </a:p>
        </p:txBody>
      </p:sp>
      <p:sp>
        <p:nvSpPr>
          <p:cNvPr id="8" name="Shape 5"/>
          <p:cNvSpPr/>
          <p:nvPr/>
        </p:nvSpPr>
        <p:spPr>
          <a:xfrm>
            <a:off x="10178058" y="3042523"/>
            <a:ext cx="538520" cy="538520"/>
          </a:xfrm>
          <a:prstGeom prst="roundRect">
            <a:avLst>
              <a:gd name="adj" fmla="val 6668"/>
            </a:avLst>
          </a:prstGeom>
          <a:solidFill>
            <a:srgbClr val="444752"/>
          </a:solidFill>
          <a:ln/>
        </p:spPr>
      </p:sp>
      <p:sp>
        <p:nvSpPr>
          <p:cNvPr id="9" name="Text 6"/>
          <p:cNvSpPr/>
          <p:nvPr/>
        </p:nvSpPr>
        <p:spPr>
          <a:xfrm>
            <a:off x="10356533" y="3142774"/>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10955893" y="304252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Bouclier</a:t>
            </a:r>
            <a:endParaRPr lang="en-US" sz="2200" dirty="0"/>
          </a:p>
        </p:txBody>
      </p:sp>
      <p:sp>
        <p:nvSpPr>
          <p:cNvPr id="11" name="Text 8"/>
          <p:cNvSpPr/>
          <p:nvPr/>
        </p:nvSpPr>
        <p:spPr>
          <a:xfrm>
            <a:off x="10955893" y="3538061"/>
            <a:ext cx="283678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Réduit dégâts de 5. Plus efficace avec la maîtrise.</a:t>
            </a:r>
            <a:endParaRPr lang="en-US" sz="1850" dirty="0"/>
          </a:p>
        </p:txBody>
      </p:sp>
      <p:sp>
        <p:nvSpPr>
          <p:cNvPr id="12" name="Shape 9"/>
          <p:cNvSpPr/>
          <p:nvPr/>
        </p:nvSpPr>
        <p:spPr>
          <a:xfrm>
            <a:off x="6324124" y="5195649"/>
            <a:ext cx="538520" cy="538520"/>
          </a:xfrm>
          <a:prstGeom prst="roundRect">
            <a:avLst>
              <a:gd name="adj" fmla="val 6668"/>
            </a:avLst>
          </a:prstGeom>
          <a:solidFill>
            <a:srgbClr val="444752"/>
          </a:solidFill>
          <a:ln/>
        </p:spPr>
      </p:sp>
      <p:sp>
        <p:nvSpPr>
          <p:cNvPr id="13" name="Text 10"/>
          <p:cNvSpPr/>
          <p:nvPr/>
        </p:nvSpPr>
        <p:spPr>
          <a:xfrm>
            <a:off x="6499265" y="5295900"/>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7101959" y="519564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Hache</a:t>
            </a:r>
            <a:endParaRPr lang="en-US" sz="2200" dirty="0"/>
          </a:p>
        </p:txBody>
      </p:sp>
      <p:sp>
        <p:nvSpPr>
          <p:cNvPr id="15" name="Text 12"/>
          <p:cNvSpPr/>
          <p:nvPr/>
        </p:nvSpPr>
        <p:spPr>
          <a:xfrm>
            <a:off x="7101959" y="569118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25 dégâts, portée moyenne. Idéale à distance intermédiaire.</a:t>
            </a:r>
            <a:endParaRPr lang="en-US" sz="1850" dirty="0"/>
          </a:p>
        </p:txBody>
      </p:sp>
      <p:sp>
        <p:nvSpPr>
          <p:cNvPr id="16" name="Shape 13"/>
          <p:cNvSpPr/>
          <p:nvPr/>
        </p:nvSpPr>
        <p:spPr>
          <a:xfrm>
            <a:off x="10178058" y="5195649"/>
            <a:ext cx="538520" cy="538520"/>
          </a:xfrm>
          <a:prstGeom prst="roundRect">
            <a:avLst>
              <a:gd name="adj" fmla="val 6668"/>
            </a:avLst>
          </a:prstGeom>
          <a:solidFill>
            <a:srgbClr val="444752"/>
          </a:solidFill>
          <a:ln/>
        </p:spPr>
      </p:sp>
      <p:sp>
        <p:nvSpPr>
          <p:cNvPr id="17" name="Text 14"/>
          <p:cNvSpPr/>
          <p:nvPr/>
        </p:nvSpPr>
        <p:spPr>
          <a:xfrm>
            <a:off x="10355699" y="5295900"/>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8" name="Text 15"/>
          <p:cNvSpPr/>
          <p:nvPr/>
        </p:nvSpPr>
        <p:spPr>
          <a:xfrm>
            <a:off x="10955893" y="519564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Marteau</a:t>
            </a:r>
            <a:endParaRPr lang="en-US" sz="2200" dirty="0"/>
          </a:p>
        </p:txBody>
      </p:sp>
      <p:sp>
        <p:nvSpPr>
          <p:cNvPr id="19" name="Text 16"/>
          <p:cNvSpPr/>
          <p:nvPr/>
        </p:nvSpPr>
        <p:spPr>
          <a:xfrm>
            <a:off x="10955893" y="5691188"/>
            <a:ext cx="2836783"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30 dégâts, attaque lente. Efficace contre ennemis résistants. Attaque chargée possible.</a:t>
            </a:r>
            <a:endParaRPr lang="en-US" sz="1850"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15885"/>
            <a:ext cx="6983254"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Caractéristiques du Voleur</a:t>
            </a:r>
            <a:endParaRPr lang="en-US" sz="4400" dirty="0"/>
          </a:p>
        </p:txBody>
      </p:sp>
      <p:sp>
        <p:nvSpPr>
          <p:cNvPr id="4" name="Shape 1"/>
          <p:cNvSpPr/>
          <p:nvPr/>
        </p:nvSpPr>
        <p:spPr>
          <a:xfrm>
            <a:off x="837724" y="3648075"/>
            <a:ext cx="538520" cy="538520"/>
          </a:xfrm>
          <a:prstGeom prst="roundRect">
            <a:avLst>
              <a:gd name="adj" fmla="val 6668"/>
            </a:avLst>
          </a:prstGeom>
          <a:solidFill>
            <a:srgbClr val="444752"/>
          </a:solidFill>
          <a:ln/>
        </p:spPr>
      </p:sp>
      <p:sp>
        <p:nvSpPr>
          <p:cNvPr id="5" name="Text 2"/>
          <p:cNvSpPr/>
          <p:nvPr/>
        </p:nvSpPr>
        <p:spPr>
          <a:xfrm>
            <a:off x="1045369" y="3748326"/>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1615559" y="36480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Attaque rapide</a:t>
            </a:r>
            <a:endParaRPr lang="en-US" sz="2200" dirty="0"/>
          </a:p>
        </p:txBody>
      </p:sp>
      <p:sp>
        <p:nvSpPr>
          <p:cNvPr id="7" name="Text 4"/>
          <p:cNvSpPr/>
          <p:nvPr/>
        </p:nvSpPr>
        <p:spPr>
          <a:xfrm>
            <a:off x="1615559" y="4143613"/>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25 dégâts.</a:t>
            </a:r>
            <a:endParaRPr lang="en-US" sz="1850" dirty="0"/>
          </a:p>
        </p:txBody>
      </p:sp>
      <p:sp>
        <p:nvSpPr>
          <p:cNvPr id="8" name="Shape 5"/>
          <p:cNvSpPr/>
          <p:nvPr/>
        </p:nvSpPr>
        <p:spPr>
          <a:xfrm>
            <a:off x="4691658" y="3648075"/>
            <a:ext cx="538520" cy="538520"/>
          </a:xfrm>
          <a:prstGeom prst="roundRect">
            <a:avLst>
              <a:gd name="adj" fmla="val 6668"/>
            </a:avLst>
          </a:prstGeom>
          <a:solidFill>
            <a:srgbClr val="444752"/>
          </a:solidFill>
          <a:ln/>
        </p:spPr>
      </p:sp>
      <p:sp>
        <p:nvSpPr>
          <p:cNvPr id="9" name="Text 6"/>
          <p:cNvSpPr/>
          <p:nvPr/>
        </p:nvSpPr>
        <p:spPr>
          <a:xfrm>
            <a:off x="4870132" y="3748326"/>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5469493" y="36480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Bombe fumigène</a:t>
            </a:r>
            <a:endParaRPr lang="en-US" sz="2200" dirty="0"/>
          </a:p>
        </p:txBody>
      </p:sp>
      <p:sp>
        <p:nvSpPr>
          <p:cNvPr id="11" name="Text 8"/>
          <p:cNvSpPr/>
          <p:nvPr/>
        </p:nvSpPr>
        <p:spPr>
          <a:xfrm>
            <a:off x="5469493" y="4143613"/>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Réduit les dégâts reçus de 8.</a:t>
            </a:r>
            <a:endParaRPr lang="en-US" sz="1850" dirty="0"/>
          </a:p>
        </p:txBody>
      </p:sp>
      <p:sp>
        <p:nvSpPr>
          <p:cNvPr id="12" name="Shape 9"/>
          <p:cNvSpPr/>
          <p:nvPr/>
        </p:nvSpPr>
        <p:spPr>
          <a:xfrm>
            <a:off x="837724" y="5035153"/>
            <a:ext cx="538520" cy="538520"/>
          </a:xfrm>
          <a:prstGeom prst="roundRect">
            <a:avLst>
              <a:gd name="adj" fmla="val 6668"/>
            </a:avLst>
          </a:prstGeom>
          <a:solidFill>
            <a:srgbClr val="444752"/>
          </a:solidFill>
          <a:ln/>
        </p:spPr>
      </p:sp>
      <p:sp>
        <p:nvSpPr>
          <p:cNvPr id="13" name="Text 10"/>
          <p:cNvSpPr/>
          <p:nvPr/>
        </p:nvSpPr>
        <p:spPr>
          <a:xfrm>
            <a:off x="1012865" y="5135404"/>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1615559"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Lancer de couteau</a:t>
            </a:r>
            <a:endParaRPr lang="en-US" sz="2200" dirty="0"/>
          </a:p>
        </p:txBody>
      </p:sp>
      <p:sp>
        <p:nvSpPr>
          <p:cNvPr id="15" name="Text 12"/>
          <p:cNvSpPr/>
          <p:nvPr/>
        </p:nvSpPr>
        <p:spPr>
          <a:xfrm>
            <a:off x="1615559" y="5530691"/>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32 dégâts.</a:t>
            </a:r>
            <a:endParaRPr lang="en-US" sz="1850" dirty="0"/>
          </a:p>
        </p:txBody>
      </p:sp>
      <p:sp>
        <p:nvSpPr>
          <p:cNvPr id="16" name="Shape 13"/>
          <p:cNvSpPr/>
          <p:nvPr/>
        </p:nvSpPr>
        <p:spPr>
          <a:xfrm>
            <a:off x="4691658" y="5035153"/>
            <a:ext cx="538520" cy="538520"/>
          </a:xfrm>
          <a:prstGeom prst="roundRect">
            <a:avLst>
              <a:gd name="adj" fmla="val 6668"/>
            </a:avLst>
          </a:prstGeom>
          <a:solidFill>
            <a:srgbClr val="444752"/>
          </a:solidFill>
          <a:ln/>
        </p:spPr>
      </p:sp>
      <p:sp>
        <p:nvSpPr>
          <p:cNvPr id="17" name="Text 14"/>
          <p:cNvSpPr/>
          <p:nvPr/>
        </p:nvSpPr>
        <p:spPr>
          <a:xfrm>
            <a:off x="4869299" y="5135404"/>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8" name="Text 15"/>
          <p:cNvSpPr/>
          <p:nvPr/>
        </p:nvSpPr>
        <p:spPr>
          <a:xfrm>
            <a:off x="5469493"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Pistolet</a:t>
            </a:r>
            <a:endParaRPr lang="en-US" sz="2200" dirty="0"/>
          </a:p>
        </p:txBody>
      </p:sp>
      <p:sp>
        <p:nvSpPr>
          <p:cNvPr id="19" name="Text 16"/>
          <p:cNvSpPr/>
          <p:nvPr/>
        </p:nvSpPr>
        <p:spPr>
          <a:xfrm>
            <a:off x="5469493" y="5530691"/>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40 dégâts.</a:t>
            </a:r>
            <a:endParaRPr lang="en-US" sz="1850"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24313"/>
            <a:ext cx="6691074"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Caractéristiques du Mage</a:t>
            </a:r>
            <a:endParaRPr lang="en-US" sz="4400" dirty="0"/>
          </a:p>
        </p:txBody>
      </p:sp>
      <p:sp>
        <p:nvSpPr>
          <p:cNvPr id="4" name="Shape 1"/>
          <p:cNvSpPr/>
          <p:nvPr/>
        </p:nvSpPr>
        <p:spPr>
          <a:xfrm>
            <a:off x="6324124" y="3456503"/>
            <a:ext cx="538520" cy="538520"/>
          </a:xfrm>
          <a:prstGeom prst="roundRect">
            <a:avLst>
              <a:gd name="adj" fmla="val 6668"/>
            </a:avLst>
          </a:prstGeom>
          <a:solidFill>
            <a:srgbClr val="444752"/>
          </a:solidFill>
          <a:ln/>
        </p:spPr>
      </p:sp>
      <p:sp>
        <p:nvSpPr>
          <p:cNvPr id="5" name="Text 2"/>
          <p:cNvSpPr/>
          <p:nvPr/>
        </p:nvSpPr>
        <p:spPr>
          <a:xfrm>
            <a:off x="6531769" y="3556754"/>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34565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Boule de feu</a:t>
            </a:r>
            <a:endParaRPr lang="en-US" sz="2200" dirty="0"/>
          </a:p>
        </p:txBody>
      </p:sp>
      <p:sp>
        <p:nvSpPr>
          <p:cNvPr id="7" name="Text 4"/>
          <p:cNvSpPr/>
          <p:nvPr/>
        </p:nvSpPr>
        <p:spPr>
          <a:xfrm>
            <a:off x="7101959" y="3952042"/>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23 dégâts.</a:t>
            </a:r>
            <a:endParaRPr lang="en-US" sz="1850" dirty="0"/>
          </a:p>
        </p:txBody>
      </p:sp>
      <p:sp>
        <p:nvSpPr>
          <p:cNvPr id="8" name="Shape 5"/>
          <p:cNvSpPr/>
          <p:nvPr/>
        </p:nvSpPr>
        <p:spPr>
          <a:xfrm>
            <a:off x="10178058" y="3456503"/>
            <a:ext cx="538520" cy="538520"/>
          </a:xfrm>
          <a:prstGeom prst="roundRect">
            <a:avLst>
              <a:gd name="adj" fmla="val 6668"/>
            </a:avLst>
          </a:prstGeom>
          <a:solidFill>
            <a:srgbClr val="444752"/>
          </a:solidFill>
          <a:ln/>
        </p:spPr>
      </p:sp>
      <p:sp>
        <p:nvSpPr>
          <p:cNvPr id="9" name="Text 6"/>
          <p:cNvSpPr/>
          <p:nvPr/>
        </p:nvSpPr>
        <p:spPr>
          <a:xfrm>
            <a:off x="10356533" y="3556754"/>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10955893" y="34565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Mur magique</a:t>
            </a:r>
            <a:endParaRPr lang="en-US" sz="2200" dirty="0"/>
          </a:p>
        </p:txBody>
      </p:sp>
      <p:sp>
        <p:nvSpPr>
          <p:cNvPr id="11" name="Text 8"/>
          <p:cNvSpPr/>
          <p:nvPr/>
        </p:nvSpPr>
        <p:spPr>
          <a:xfrm>
            <a:off x="10955893" y="3952042"/>
            <a:ext cx="283678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Réduit les dégâts reçus de 10.</a:t>
            </a:r>
            <a:endParaRPr lang="en-US" sz="1850" dirty="0"/>
          </a:p>
        </p:txBody>
      </p:sp>
      <p:sp>
        <p:nvSpPr>
          <p:cNvPr id="12" name="Shape 9"/>
          <p:cNvSpPr/>
          <p:nvPr/>
        </p:nvSpPr>
        <p:spPr>
          <a:xfrm>
            <a:off x="6324124" y="5226606"/>
            <a:ext cx="538520" cy="538520"/>
          </a:xfrm>
          <a:prstGeom prst="roundRect">
            <a:avLst>
              <a:gd name="adj" fmla="val 6668"/>
            </a:avLst>
          </a:prstGeom>
          <a:solidFill>
            <a:srgbClr val="444752"/>
          </a:solidFill>
          <a:ln/>
        </p:spPr>
      </p:sp>
      <p:sp>
        <p:nvSpPr>
          <p:cNvPr id="13" name="Text 10"/>
          <p:cNvSpPr/>
          <p:nvPr/>
        </p:nvSpPr>
        <p:spPr>
          <a:xfrm>
            <a:off x="6499265" y="5326856"/>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7101959"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Éclair foudroyant</a:t>
            </a:r>
            <a:endParaRPr lang="en-US" sz="2200" dirty="0"/>
          </a:p>
        </p:txBody>
      </p:sp>
      <p:sp>
        <p:nvSpPr>
          <p:cNvPr id="15" name="Text 12"/>
          <p:cNvSpPr/>
          <p:nvPr/>
        </p:nvSpPr>
        <p:spPr>
          <a:xfrm>
            <a:off x="7101959" y="5722144"/>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30 dégâts.</a:t>
            </a:r>
            <a:endParaRPr lang="en-US" sz="1850" dirty="0"/>
          </a:p>
        </p:txBody>
      </p:sp>
      <p:sp>
        <p:nvSpPr>
          <p:cNvPr id="16" name="Shape 13"/>
          <p:cNvSpPr/>
          <p:nvPr/>
        </p:nvSpPr>
        <p:spPr>
          <a:xfrm>
            <a:off x="10178058" y="5226606"/>
            <a:ext cx="538520" cy="538520"/>
          </a:xfrm>
          <a:prstGeom prst="roundRect">
            <a:avLst>
              <a:gd name="adj" fmla="val 6668"/>
            </a:avLst>
          </a:prstGeom>
          <a:solidFill>
            <a:srgbClr val="444752"/>
          </a:solidFill>
          <a:ln/>
        </p:spPr>
      </p:sp>
      <p:sp>
        <p:nvSpPr>
          <p:cNvPr id="17" name="Text 14"/>
          <p:cNvSpPr/>
          <p:nvPr/>
        </p:nvSpPr>
        <p:spPr>
          <a:xfrm>
            <a:off x="10355699" y="5326856"/>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8" name="Text 15"/>
          <p:cNvSpPr/>
          <p:nvPr/>
        </p:nvSpPr>
        <p:spPr>
          <a:xfrm>
            <a:off x="10955893"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Explosion cosmique</a:t>
            </a:r>
            <a:endParaRPr lang="en-US" sz="2200" dirty="0"/>
          </a:p>
        </p:txBody>
      </p:sp>
      <p:sp>
        <p:nvSpPr>
          <p:cNvPr id="19" name="Text 16"/>
          <p:cNvSpPr/>
          <p:nvPr/>
        </p:nvSpPr>
        <p:spPr>
          <a:xfrm>
            <a:off x="10955893" y="5722144"/>
            <a:ext cx="28367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Inflige 37 dégâts.</a:t>
            </a:r>
            <a:endParaRPr lang="en-US" sz="1850"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10803"/>
            <a:ext cx="5681782"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Stratégie et Évolution</a:t>
            </a:r>
            <a:endParaRPr lang="en-US" sz="4400" dirty="0"/>
          </a:p>
        </p:txBody>
      </p:sp>
      <p:pic>
        <p:nvPicPr>
          <p:cNvPr id="4" name="Image 1" descr="preencoded.png"/>
          <p:cNvPicPr>
            <a:picLocks noChangeAspect="1"/>
          </p:cNvPicPr>
          <p:nvPr/>
        </p:nvPicPr>
        <p:blipFill>
          <a:blip r:embed="rId4"/>
          <a:stretch>
            <a:fillRect/>
          </a:stretch>
        </p:blipFill>
        <p:spPr>
          <a:xfrm>
            <a:off x="837724" y="1773793"/>
            <a:ext cx="1196816" cy="1915001"/>
          </a:xfrm>
          <a:prstGeom prst="rect">
            <a:avLst/>
          </a:prstGeom>
        </p:spPr>
      </p:pic>
      <p:sp>
        <p:nvSpPr>
          <p:cNvPr id="5" name="Text 1"/>
          <p:cNvSpPr/>
          <p:nvPr/>
        </p:nvSpPr>
        <p:spPr>
          <a:xfrm>
            <a:off x="2393513" y="201310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Niveau 1</a:t>
            </a:r>
            <a:endParaRPr lang="en-US" sz="2200" dirty="0"/>
          </a:p>
        </p:txBody>
      </p:sp>
      <p:sp>
        <p:nvSpPr>
          <p:cNvPr id="6" name="Text 2"/>
          <p:cNvSpPr/>
          <p:nvPr/>
        </p:nvSpPr>
        <p:spPr>
          <a:xfrm>
            <a:off x="2393513" y="2508647"/>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Choisir entre attaque ou défense avec les compétences de base.</a:t>
            </a:r>
            <a:endParaRPr lang="en-US" sz="1850" dirty="0"/>
          </a:p>
        </p:txBody>
      </p:sp>
      <p:pic>
        <p:nvPicPr>
          <p:cNvPr id="7" name="Image 2" descr="preencoded.png"/>
          <p:cNvPicPr>
            <a:picLocks noChangeAspect="1"/>
          </p:cNvPicPr>
          <p:nvPr/>
        </p:nvPicPr>
        <p:blipFill>
          <a:blip r:embed="rId5"/>
          <a:stretch>
            <a:fillRect/>
          </a:stretch>
        </p:blipFill>
        <p:spPr>
          <a:xfrm>
            <a:off x="837724" y="3688794"/>
            <a:ext cx="1196816" cy="1915001"/>
          </a:xfrm>
          <a:prstGeom prst="rect">
            <a:avLst/>
          </a:prstGeom>
        </p:spPr>
      </p:pic>
      <p:sp>
        <p:nvSpPr>
          <p:cNvPr id="8" name="Text 3"/>
          <p:cNvSpPr/>
          <p:nvPr/>
        </p:nvSpPr>
        <p:spPr>
          <a:xfrm>
            <a:off x="2393513" y="392811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Niveau 2</a:t>
            </a:r>
            <a:endParaRPr lang="en-US" sz="2200" dirty="0"/>
          </a:p>
        </p:txBody>
      </p:sp>
      <p:sp>
        <p:nvSpPr>
          <p:cNvPr id="9" name="Text 4"/>
          <p:cNvSpPr/>
          <p:nvPr/>
        </p:nvSpPr>
        <p:spPr>
          <a:xfrm>
            <a:off x="2393513" y="4423648"/>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Utiliser les nouvelles compétences pour surprendre les adversaires.</a:t>
            </a:r>
            <a:endParaRPr lang="en-US" sz="1850" dirty="0"/>
          </a:p>
        </p:txBody>
      </p:sp>
      <p:pic>
        <p:nvPicPr>
          <p:cNvPr id="10" name="Image 3" descr="preencoded.png"/>
          <p:cNvPicPr>
            <a:picLocks noChangeAspect="1"/>
          </p:cNvPicPr>
          <p:nvPr/>
        </p:nvPicPr>
        <p:blipFill>
          <a:blip r:embed="rId6"/>
          <a:stretch>
            <a:fillRect/>
          </a:stretch>
        </p:blipFill>
        <p:spPr>
          <a:xfrm>
            <a:off x="837724" y="5603796"/>
            <a:ext cx="1196816" cy="1915001"/>
          </a:xfrm>
          <a:prstGeom prst="rect">
            <a:avLst/>
          </a:prstGeom>
        </p:spPr>
      </p:pic>
      <p:sp>
        <p:nvSpPr>
          <p:cNvPr id="11" name="Text 5"/>
          <p:cNvSpPr/>
          <p:nvPr/>
        </p:nvSpPr>
        <p:spPr>
          <a:xfrm>
            <a:off x="2393513" y="58431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Niveau 3</a:t>
            </a:r>
            <a:endParaRPr lang="en-US" sz="2200" dirty="0"/>
          </a:p>
        </p:txBody>
      </p:sp>
      <p:sp>
        <p:nvSpPr>
          <p:cNvPr id="12" name="Text 6"/>
          <p:cNvSpPr/>
          <p:nvPr/>
        </p:nvSpPr>
        <p:spPr>
          <a:xfrm>
            <a:off x="2393513" y="6338649"/>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Déchaîner la puissance ultime avec des attaques dévastatrices.</a:t>
            </a:r>
            <a:endParaRPr lang="en-US" sz="185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02967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Conclusion</a:t>
            </a:r>
            <a:endParaRPr lang="en-US" sz="4400" dirty="0"/>
          </a:p>
        </p:txBody>
      </p:sp>
      <p:pic>
        <p:nvPicPr>
          <p:cNvPr id="4" name="Image 1" descr="preencoded.png"/>
          <p:cNvPicPr>
            <a:picLocks noChangeAspect="1"/>
          </p:cNvPicPr>
          <p:nvPr/>
        </p:nvPicPr>
        <p:blipFill>
          <a:blip r:embed="rId4"/>
          <a:stretch>
            <a:fillRect/>
          </a:stretch>
        </p:blipFill>
        <p:spPr>
          <a:xfrm>
            <a:off x="837724" y="5092660"/>
            <a:ext cx="598408" cy="598408"/>
          </a:xfrm>
          <a:prstGeom prst="rect">
            <a:avLst/>
          </a:prstGeom>
        </p:spPr>
      </p:pic>
      <p:sp>
        <p:nvSpPr>
          <p:cNvPr id="5" name="Text 1"/>
          <p:cNvSpPr/>
          <p:nvPr/>
        </p:nvSpPr>
        <p:spPr>
          <a:xfrm>
            <a:off x="837724" y="59303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Stratégie</a:t>
            </a:r>
            <a:endParaRPr lang="en-US" sz="2200" dirty="0"/>
          </a:p>
        </p:txBody>
      </p:sp>
      <p:sp>
        <p:nvSpPr>
          <p:cNvPr id="6" name="Text 2"/>
          <p:cNvSpPr/>
          <p:nvPr/>
        </p:nvSpPr>
        <p:spPr>
          <a:xfrm>
            <a:off x="837724" y="6425922"/>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Chaque choix de compétence peut changer l'issue du combat.</a:t>
            </a:r>
            <a:endParaRPr lang="en-US" sz="1850" dirty="0"/>
          </a:p>
        </p:txBody>
      </p:sp>
      <p:pic>
        <p:nvPicPr>
          <p:cNvPr id="7" name="Image 2" descr="preencoded.png"/>
          <p:cNvPicPr>
            <a:picLocks noChangeAspect="1"/>
          </p:cNvPicPr>
          <p:nvPr/>
        </p:nvPicPr>
        <p:blipFill>
          <a:blip r:embed="rId5"/>
          <a:stretch>
            <a:fillRect/>
          </a:stretch>
        </p:blipFill>
        <p:spPr>
          <a:xfrm>
            <a:off x="5275659" y="5092660"/>
            <a:ext cx="598408" cy="598408"/>
          </a:xfrm>
          <a:prstGeom prst="rect">
            <a:avLst/>
          </a:prstGeom>
        </p:spPr>
      </p:pic>
      <p:sp>
        <p:nvSpPr>
          <p:cNvPr id="8" name="Text 3"/>
          <p:cNvSpPr/>
          <p:nvPr/>
        </p:nvSpPr>
        <p:spPr>
          <a:xfrm>
            <a:off x="5275659" y="59303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Puissance</a:t>
            </a:r>
            <a:endParaRPr lang="en-US" sz="2200" dirty="0"/>
          </a:p>
        </p:txBody>
      </p:sp>
      <p:sp>
        <p:nvSpPr>
          <p:cNvPr id="9" name="Text 4"/>
          <p:cNvSpPr/>
          <p:nvPr/>
        </p:nvSpPr>
        <p:spPr>
          <a:xfrm>
            <a:off x="5275659" y="6425922"/>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Devenez le champion des ombres en maîtrisant vos compétences.</a:t>
            </a:r>
            <a:endParaRPr lang="en-US" sz="1850" dirty="0"/>
          </a:p>
        </p:txBody>
      </p:sp>
      <p:pic>
        <p:nvPicPr>
          <p:cNvPr id="10" name="Image 3" descr="preencoded.png"/>
          <p:cNvPicPr>
            <a:picLocks noChangeAspect="1"/>
          </p:cNvPicPr>
          <p:nvPr/>
        </p:nvPicPr>
        <p:blipFill>
          <a:blip r:embed="rId6"/>
          <a:stretch>
            <a:fillRect/>
          </a:stretch>
        </p:blipFill>
        <p:spPr>
          <a:xfrm>
            <a:off x="9713595" y="5092660"/>
            <a:ext cx="598408" cy="598408"/>
          </a:xfrm>
          <a:prstGeom prst="rect">
            <a:avLst/>
          </a:prstGeom>
        </p:spPr>
      </p:pic>
      <p:sp>
        <p:nvSpPr>
          <p:cNvPr id="11" name="Text 5"/>
          <p:cNvSpPr/>
          <p:nvPr/>
        </p:nvSpPr>
        <p:spPr>
          <a:xfrm>
            <a:off x="9713595" y="59303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Défi</a:t>
            </a:r>
            <a:endParaRPr lang="en-US" sz="2200" dirty="0"/>
          </a:p>
        </p:txBody>
      </p:sp>
      <p:sp>
        <p:nvSpPr>
          <p:cNvPr id="12" name="Text 6"/>
          <p:cNvSpPr/>
          <p:nvPr/>
        </p:nvSpPr>
        <p:spPr>
          <a:xfrm>
            <a:off x="9713595" y="6425922"/>
            <a:ext cx="4079081"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Relevez le défi et plongez dans une bataille épique !</a:t>
            </a:r>
            <a:endParaRPr lang="en-US" sz="1850"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379</Words>
  <Application>Microsoft Office PowerPoint</Application>
  <PresentationFormat>Custom</PresentationFormat>
  <Paragraphs>88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Lora</vt:lpstr>
      <vt:lpstr>Source Sans Pro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anis mahious</cp:lastModifiedBy>
  <cp:revision>3</cp:revision>
  <dcterms:created xsi:type="dcterms:W3CDTF">2024-11-29T15:58:15Z</dcterms:created>
  <dcterms:modified xsi:type="dcterms:W3CDTF">2024-12-03T09:59:01Z</dcterms:modified>
</cp:coreProperties>
</file>